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Lato" panose="020F0502020204030203" pitchFamily="34" charset="0"/>
      <p:regular r:id="rId27"/>
      <p:bold r:id="rId28"/>
      <p:italic r:id="rId29"/>
      <p:boldItalic r:id="rId30"/>
    </p:embeddedFont>
    <p:embeddedFont>
      <p:font typeface="Montserrat" panose="020B0604020202020204" pitchFamily="2" charset="0"/>
      <p:regular r:id="rId31"/>
      <p:bold r:id="rId32"/>
      <p:italic r:id="rId33"/>
      <p:boldItalic r:id="rId34"/>
    </p:embeddedFont>
    <p:embeddedFont>
      <p:font typeface="Montserrat SemiBold" panose="000007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Roboto Medium"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2" d="100"/>
          <a:sy n="122" d="100"/>
        </p:scale>
        <p:origin x="128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32db0d5bcf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32db0d5bc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32db0d5bcf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32db0d5bc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32db0d5bcf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32db0d5bc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32db0d5bcf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32db0d5bc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32db0d5bcf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32db0d5bc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32db0d5bc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32db0d5bc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32db0d5bcf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32db0d5bc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32db0d5bcf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32db0d5bc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32db0d5bcf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32db0d5bcf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32db0d5bcf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32db0d5bcf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32db0d5bcf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32db0d5bc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32db0d5bcf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32db0d5bc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32db0d5bc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32db0d5bc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32db0d5bc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32db0d5bc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32db0d5bc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32db0d5bc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32db0d5bcf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32db0d5bc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32db0d5bc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32db0d5bc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599325" y="582575"/>
            <a:ext cx="6277800" cy="7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LEETIFY - CODING PLATFORM</a:t>
            </a:r>
            <a:endParaRPr sz="3000" b="1"/>
          </a:p>
        </p:txBody>
      </p:sp>
      <p:sp>
        <p:nvSpPr>
          <p:cNvPr id="229" name="Google Shape;229;p17"/>
          <p:cNvSpPr txBox="1">
            <a:spLocks noGrp="1"/>
          </p:cNvSpPr>
          <p:nvPr>
            <p:ph type="subTitle" idx="1"/>
          </p:nvPr>
        </p:nvSpPr>
        <p:spPr>
          <a:xfrm>
            <a:off x="4822900" y="2458700"/>
            <a:ext cx="3470700" cy="21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100">
                <a:solidFill>
                  <a:srgbClr val="CACACA"/>
                </a:solidFill>
                <a:latin typeface="Montserrat SemiBold"/>
                <a:ea typeface="Montserrat SemiBold"/>
                <a:cs typeface="Montserrat SemiBold"/>
                <a:sym typeface="Montserrat SemiBold"/>
              </a:rPr>
              <a:t>TEAM:</a:t>
            </a:r>
            <a:endParaRPr sz="2100">
              <a:solidFill>
                <a:srgbClr val="CACACA"/>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2100">
              <a:solidFill>
                <a:srgbClr val="CACACA"/>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GB" sz="1400">
                <a:solidFill>
                  <a:srgbClr val="CACACA"/>
                </a:solidFill>
                <a:latin typeface="Montserrat SemiBold"/>
                <a:ea typeface="Montserrat SemiBold"/>
                <a:cs typeface="Montserrat SemiBold"/>
                <a:sym typeface="Montserrat SemiBold"/>
              </a:rPr>
              <a:t>Rutuja Ghate</a:t>
            </a:r>
            <a:endParaRPr sz="1400">
              <a:solidFill>
                <a:srgbClr val="CACACA"/>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GB" sz="1400">
                <a:solidFill>
                  <a:srgbClr val="CACACA"/>
                </a:solidFill>
                <a:latin typeface="Montserrat SemiBold"/>
                <a:ea typeface="Montserrat SemiBold"/>
                <a:cs typeface="Montserrat SemiBold"/>
                <a:sym typeface="Montserrat SemiBold"/>
              </a:rPr>
              <a:t>Lakshmi Gayatri Aishwarya Adduri</a:t>
            </a:r>
            <a:endParaRPr sz="1400">
              <a:solidFill>
                <a:srgbClr val="CACACA"/>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GB" sz="1400">
                <a:solidFill>
                  <a:srgbClr val="CACACA"/>
                </a:solidFill>
                <a:latin typeface="Montserrat SemiBold"/>
                <a:ea typeface="Montserrat SemiBold"/>
                <a:cs typeface="Montserrat SemiBold"/>
                <a:sym typeface="Montserrat SemiBold"/>
              </a:rPr>
              <a:t>Snehashis Lenka</a:t>
            </a:r>
            <a:endParaRPr sz="1400">
              <a:solidFill>
                <a:srgbClr val="CACACA"/>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GB" sz="1400">
                <a:solidFill>
                  <a:srgbClr val="CACACA"/>
                </a:solidFill>
                <a:latin typeface="Montserrat SemiBold"/>
                <a:ea typeface="Montserrat SemiBold"/>
                <a:cs typeface="Montserrat SemiBold"/>
                <a:sym typeface="Montserrat SemiBold"/>
              </a:rPr>
              <a:t>Akhil Talashi</a:t>
            </a:r>
            <a:endParaRPr sz="1400">
              <a:solidFill>
                <a:srgbClr val="CACACA"/>
              </a:solidFill>
              <a:latin typeface="Montserrat SemiBold"/>
              <a:ea typeface="Montserrat SemiBold"/>
              <a:cs typeface="Montserrat SemiBold"/>
              <a:sym typeface="Montserrat SemiBold"/>
            </a:endParaRPr>
          </a:p>
          <a:p>
            <a:pPr marL="0" lvl="0" indent="0" algn="l" rtl="0">
              <a:lnSpc>
                <a:spcPct val="115000"/>
              </a:lnSpc>
              <a:spcBef>
                <a:spcPts val="0"/>
              </a:spcBef>
              <a:spcAft>
                <a:spcPts val="1600"/>
              </a:spcAft>
              <a:buNone/>
            </a:pPr>
            <a:endParaRPr sz="600">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idx="2"/>
          </p:nvPr>
        </p:nvSpPr>
        <p:spPr>
          <a:xfrm>
            <a:off x="1017350" y="459625"/>
            <a:ext cx="53265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PAYMENT PAGE</a:t>
            </a:r>
            <a:endParaRPr sz="3000" b="1"/>
          </a:p>
        </p:txBody>
      </p:sp>
      <p:sp>
        <p:nvSpPr>
          <p:cNvPr id="289" name="Google Shape;289;p26"/>
          <p:cNvSpPr txBox="1">
            <a:spLocks noGrp="1"/>
          </p:cNvSpPr>
          <p:nvPr>
            <p:ph type="title"/>
          </p:nvPr>
        </p:nvSpPr>
        <p:spPr>
          <a:xfrm>
            <a:off x="325775" y="1698956"/>
            <a:ext cx="3333300" cy="300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t>When the user clicks the subscribe button in the premium page, the user is directed to the payment page. </a:t>
            </a:r>
            <a:endParaRPr sz="1300" b="1"/>
          </a:p>
          <a:p>
            <a:pPr marL="0" lvl="0" indent="0" algn="l" rtl="0">
              <a:lnSpc>
                <a:spcPct val="115000"/>
              </a:lnSpc>
              <a:spcBef>
                <a:spcPts val="1600"/>
              </a:spcBef>
              <a:spcAft>
                <a:spcPts val="0"/>
              </a:spcAft>
              <a:buNone/>
            </a:pPr>
            <a:endParaRPr sz="1300" b="1">
              <a:solidFill>
                <a:schemeClr val="dk1"/>
              </a:solidFill>
            </a:endParaRPr>
          </a:p>
          <a:p>
            <a:pPr marL="0" lvl="0" indent="0" algn="l" rtl="0">
              <a:lnSpc>
                <a:spcPct val="115000"/>
              </a:lnSpc>
              <a:spcBef>
                <a:spcPts val="1600"/>
              </a:spcBef>
              <a:spcAft>
                <a:spcPts val="0"/>
              </a:spcAft>
              <a:buNone/>
            </a:pPr>
            <a:endParaRPr sz="1300" b="1">
              <a:solidFill>
                <a:schemeClr val="dk1"/>
              </a:solidFill>
            </a:endParaRPr>
          </a:p>
          <a:p>
            <a:pPr marL="0" lvl="0" indent="0" algn="l" rtl="0">
              <a:lnSpc>
                <a:spcPct val="115000"/>
              </a:lnSpc>
              <a:spcBef>
                <a:spcPts val="1600"/>
              </a:spcBef>
              <a:spcAft>
                <a:spcPts val="1600"/>
              </a:spcAft>
              <a:buNone/>
            </a:pPr>
            <a:r>
              <a:rPr lang="en-GB" sz="1300" b="1">
                <a:solidFill>
                  <a:schemeClr val="dk1"/>
                </a:solidFill>
              </a:rPr>
              <a:t>The user should have an account first and should be logged in to be able to subscribe for premium offering.</a:t>
            </a:r>
            <a:endParaRPr sz="1300" b="1">
              <a:solidFill>
                <a:schemeClr val="dk1"/>
              </a:solidFill>
            </a:endParaRPr>
          </a:p>
        </p:txBody>
      </p:sp>
      <p:grpSp>
        <p:nvGrpSpPr>
          <p:cNvPr id="290" name="Google Shape;290;p26"/>
          <p:cNvGrpSpPr/>
          <p:nvPr/>
        </p:nvGrpSpPr>
        <p:grpSpPr>
          <a:xfrm>
            <a:off x="3994588" y="1339772"/>
            <a:ext cx="4921112" cy="3419824"/>
            <a:chOff x="4547087" y="1535165"/>
            <a:chExt cx="4273653" cy="2923926"/>
          </a:xfrm>
        </p:grpSpPr>
        <p:sp>
          <p:nvSpPr>
            <p:cNvPr id="291" name="Google Shape;291;p26"/>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26"/>
          <p:cNvPicPr preferRelativeResize="0"/>
          <p:nvPr/>
        </p:nvPicPr>
        <p:blipFill>
          <a:blip r:embed="rId3">
            <a:alphaModFix/>
          </a:blip>
          <a:stretch>
            <a:fillRect/>
          </a:stretch>
        </p:blipFill>
        <p:spPr>
          <a:xfrm>
            <a:off x="4071875" y="1491875"/>
            <a:ext cx="4766501" cy="305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7"/>
          <p:cNvSpPr txBox="1">
            <a:spLocks noGrp="1"/>
          </p:cNvSpPr>
          <p:nvPr>
            <p:ph type="title"/>
          </p:nvPr>
        </p:nvSpPr>
        <p:spPr>
          <a:xfrm>
            <a:off x="422675" y="45585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PAYMENT SUCCESS/FAIL</a:t>
            </a:r>
            <a:endParaRPr sz="3000"/>
          </a:p>
        </p:txBody>
      </p:sp>
      <p:pic>
        <p:nvPicPr>
          <p:cNvPr id="300" name="Google Shape;300;p27"/>
          <p:cNvPicPr preferRelativeResize="0"/>
          <p:nvPr/>
        </p:nvPicPr>
        <p:blipFill>
          <a:blip r:embed="rId3">
            <a:alphaModFix/>
          </a:blip>
          <a:stretch>
            <a:fillRect/>
          </a:stretch>
        </p:blipFill>
        <p:spPr>
          <a:xfrm>
            <a:off x="597150" y="1230850"/>
            <a:ext cx="3271699" cy="1575925"/>
          </a:xfrm>
          <a:prstGeom prst="rect">
            <a:avLst/>
          </a:prstGeom>
          <a:noFill/>
          <a:ln>
            <a:noFill/>
          </a:ln>
        </p:spPr>
      </p:pic>
      <p:pic>
        <p:nvPicPr>
          <p:cNvPr id="301" name="Google Shape;301;p27"/>
          <p:cNvPicPr preferRelativeResize="0"/>
          <p:nvPr/>
        </p:nvPicPr>
        <p:blipFill>
          <a:blip r:embed="rId4">
            <a:alphaModFix/>
          </a:blip>
          <a:stretch>
            <a:fillRect/>
          </a:stretch>
        </p:blipFill>
        <p:spPr>
          <a:xfrm>
            <a:off x="3620375" y="2874450"/>
            <a:ext cx="3245626" cy="172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8"/>
          <p:cNvSpPr txBox="1">
            <a:spLocks noGrp="1"/>
          </p:cNvSpPr>
          <p:nvPr>
            <p:ph type="title" idx="2"/>
          </p:nvPr>
        </p:nvSpPr>
        <p:spPr>
          <a:xfrm>
            <a:off x="1017350" y="459625"/>
            <a:ext cx="43404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USER-HOME PAGE </a:t>
            </a:r>
            <a:endParaRPr sz="3000" b="1"/>
          </a:p>
        </p:txBody>
      </p:sp>
      <p:sp>
        <p:nvSpPr>
          <p:cNvPr id="307" name="Google Shape;307;p28"/>
          <p:cNvSpPr txBox="1">
            <a:spLocks noGrp="1"/>
          </p:cNvSpPr>
          <p:nvPr>
            <p:ph type="title"/>
          </p:nvPr>
        </p:nvSpPr>
        <p:spPr>
          <a:xfrm>
            <a:off x="325775" y="1698956"/>
            <a:ext cx="3333300" cy="300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t>User when login is directed to this user-home page which has problems segregated as Easy, Medium and Hard. The navigation  bar in on the top allow</a:t>
            </a:r>
            <a:r>
              <a:rPr lang="en-GB" sz="1200" b="1"/>
              <a:t>s the user to be directed to the profile page/</a:t>
            </a:r>
            <a:r>
              <a:rPr lang="en-GB" sz="1300" b="1"/>
              <a:t> Log out. </a:t>
            </a:r>
            <a:endParaRPr sz="1300" b="1"/>
          </a:p>
          <a:p>
            <a:pPr marL="0" lvl="0" indent="0" algn="l" rtl="0">
              <a:lnSpc>
                <a:spcPct val="115000"/>
              </a:lnSpc>
              <a:spcBef>
                <a:spcPts val="1600"/>
              </a:spcBef>
              <a:spcAft>
                <a:spcPts val="0"/>
              </a:spcAft>
              <a:buNone/>
            </a:pPr>
            <a:endParaRPr sz="1300" b="1"/>
          </a:p>
          <a:p>
            <a:pPr marL="0" lvl="0" indent="0" algn="l" rtl="0">
              <a:lnSpc>
                <a:spcPct val="115000"/>
              </a:lnSpc>
              <a:spcBef>
                <a:spcPts val="1600"/>
              </a:spcBef>
              <a:spcAft>
                <a:spcPts val="1600"/>
              </a:spcAft>
              <a:buNone/>
            </a:pPr>
            <a:r>
              <a:rPr lang="en-GB" sz="1200" b="1">
                <a:solidFill>
                  <a:srgbClr val="20124D"/>
                </a:solidFill>
              </a:rPr>
              <a:t>When a problem is selected, the user is directed to the problem page. </a:t>
            </a:r>
            <a:endParaRPr sz="1200" b="1">
              <a:solidFill>
                <a:srgbClr val="20124D"/>
              </a:solidFill>
            </a:endParaRPr>
          </a:p>
        </p:txBody>
      </p:sp>
      <p:grpSp>
        <p:nvGrpSpPr>
          <p:cNvPr id="308" name="Google Shape;308;p28"/>
          <p:cNvGrpSpPr/>
          <p:nvPr/>
        </p:nvGrpSpPr>
        <p:grpSpPr>
          <a:xfrm>
            <a:off x="3955889" y="1127122"/>
            <a:ext cx="4921112" cy="3317194"/>
            <a:chOff x="4547087" y="1535165"/>
            <a:chExt cx="4273653" cy="2923926"/>
          </a:xfrm>
        </p:grpSpPr>
        <p:sp>
          <p:nvSpPr>
            <p:cNvPr id="309" name="Google Shape;309;p28"/>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2" name="Google Shape;312;p28"/>
          <p:cNvPicPr preferRelativeResize="0"/>
          <p:nvPr/>
        </p:nvPicPr>
        <p:blipFill>
          <a:blip r:embed="rId3">
            <a:alphaModFix/>
          </a:blip>
          <a:stretch>
            <a:fillRect/>
          </a:stretch>
        </p:blipFill>
        <p:spPr>
          <a:xfrm>
            <a:off x="4042875" y="1317850"/>
            <a:ext cx="4718100" cy="291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9"/>
          <p:cNvSpPr txBox="1">
            <a:spLocks noGrp="1"/>
          </p:cNvSpPr>
          <p:nvPr>
            <p:ph type="title" idx="2"/>
          </p:nvPr>
        </p:nvSpPr>
        <p:spPr>
          <a:xfrm>
            <a:off x="1017350" y="459625"/>
            <a:ext cx="43404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USER DASHBOARD </a:t>
            </a:r>
            <a:endParaRPr sz="3000" b="1"/>
          </a:p>
        </p:txBody>
      </p:sp>
      <p:sp>
        <p:nvSpPr>
          <p:cNvPr id="318" name="Google Shape;318;p29"/>
          <p:cNvSpPr txBox="1">
            <a:spLocks noGrp="1"/>
          </p:cNvSpPr>
          <p:nvPr>
            <p:ph type="title"/>
          </p:nvPr>
        </p:nvSpPr>
        <p:spPr>
          <a:xfrm>
            <a:off x="325775" y="1698956"/>
            <a:ext cx="3333300" cy="300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t>User can view the problem they solved and the % of correct submission, number of easy, medium or hard problems solved. </a:t>
            </a:r>
            <a:endParaRPr sz="1300" b="1"/>
          </a:p>
          <a:p>
            <a:pPr marL="0" lvl="0" indent="0" algn="l" rtl="0">
              <a:lnSpc>
                <a:spcPct val="115000"/>
              </a:lnSpc>
              <a:spcBef>
                <a:spcPts val="1600"/>
              </a:spcBef>
              <a:spcAft>
                <a:spcPts val="1600"/>
              </a:spcAft>
              <a:buNone/>
            </a:pPr>
            <a:endParaRPr sz="1200" b="1">
              <a:solidFill>
                <a:srgbClr val="20124D"/>
              </a:solidFill>
            </a:endParaRPr>
          </a:p>
        </p:txBody>
      </p:sp>
      <p:grpSp>
        <p:nvGrpSpPr>
          <p:cNvPr id="319" name="Google Shape;319;p29"/>
          <p:cNvGrpSpPr/>
          <p:nvPr/>
        </p:nvGrpSpPr>
        <p:grpSpPr>
          <a:xfrm>
            <a:off x="3955889" y="1127122"/>
            <a:ext cx="4921112" cy="3317194"/>
            <a:chOff x="4547087" y="1535165"/>
            <a:chExt cx="4273653" cy="2923926"/>
          </a:xfrm>
        </p:grpSpPr>
        <p:sp>
          <p:nvSpPr>
            <p:cNvPr id="320" name="Google Shape;320;p29"/>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3" name="Google Shape;323;p29" descr="image"/>
          <p:cNvPicPr preferRelativeResize="0"/>
          <p:nvPr/>
        </p:nvPicPr>
        <p:blipFill>
          <a:blip r:embed="rId3">
            <a:alphaModFix/>
          </a:blip>
          <a:stretch>
            <a:fillRect/>
          </a:stretch>
        </p:blipFill>
        <p:spPr>
          <a:xfrm>
            <a:off x="4081550" y="1240500"/>
            <a:ext cx="4795450" cy="306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idx="2"/>
          </p:nvPr>
        </p:nvSpPr>
        <p:spPr>
          <a:xfrm>
            <a:off x="1017350" y="459625"/>
            <a:ext cx="43404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PROBLEMS</a:t>
            </a:r>
            <a:endParaRPr sz="3000" b="1"/>
          </a:p>
        </p:txBody>
      </p:sp>
      <p:sp>
        <p:nvSpPr>
          <p:cNvPr id="329" name="Google Shape;329;p30"/>
          <p:cNvSpPr txBox="1">
            <a:spLocks noGrp="1"/>
          </p:cNvSpPr>
          <p:nvPr>
            <p:ph type="title"/>
          </p:nvPr>
        </p:nvSpPr>
        <p:spPr>
          <a:xfrm>
            <a:off x="325775" y="1698953"/>
            <a:ext cx="3333300" cy="158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300" b="1"/>
              <a:t>Problems are filtered based on the difficulty level and displayed.</a:t>
            </a:r>
            <a:endParaRPr sz="1200" b="1">
              <a:solidFill>
                <a:srgbClr val="20124D"/>
              </a:solidFill>
            </a:endParaRPr>
          </a:p>
        </p:txBody>
      </p:sp>
      <p:grpSp>
        <p:nvGrpSpPr>
          <p:cNvPr id="330" name="Google Shape;330;p30"/>
          <p:cNvGrpSpPr/>
          <p:nvPr/>
        </p:nvGrpSpPr>
        <p:grpSpPr>
          <a:xfrm>
            <a:off x="3955889" y="1127122"/>
            <a:ext cx="4921112" cy="3317194"/>
            <a:chOff x="4547087" y="1535165"/>
            <a:chExt cx="4273653" cy="2923926"/>
          </a:xfrm>
        </p:grpSpPr>
        <p:sp>
          <p:nvSpPr>
            <p:cNvPr id="331" name="Google Shape;331;p30"/>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4" name="Google Shape;334;p30"/>
          <p:cNvPicPr preferRelativeResize="0"/>
          <p:nvPr/>
        </p:nvPicPr>
        <p:blipFill>
          <a:blip r:embed="rId3">
            <a:alphaModFix/>
          </a:blip>
          <a:stretch>
            <a:fillRect/>
          </a:stretch>
        </p:blipFill>
        <p:spPr>
          <a:xfrm>
            <a:off x="4099338" y="1325813"/>
            <a:ext cx="4634217" cy="2919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a:spLocks noGrp="1"/>
          </p:cNvSpPr>
          <p:nvPr>
            <p:ph type="title"/>
          </p:nvPr>
        </p:nvSpPr>
        <p:spPr>
          <a:xfrm>
            <a:off x="152400" y="5428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CODE EDITOR</a:t>
            </a:r>
            <a:endParaRPr sz="3000" b="1"/>
          </a:p>
        </p:txBody>
      </p:sp>
      <p:pic>
        <p:nvPicPr>
          <p:cNvPr id="340" name="Google Shape;340;p31"/>
          <p:cNvPicPr preferRelativeResize="0"/>
          <p:nvPr/>
        </p:nvPicPr>
        <p:blipFill>
          <a:blip r:embed="rId3">
            <a:alphaModFix/>
          </a:blip>
          <a:stretch>
            <a:fillRect/>
          </a:stretch>
        </p:blipFill>
        <p:spPr>
          <a:xfrm>
            <a:off x="152400" y="1192150"/>
            <a:ext cx="8837508" cy="379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2"/>
          <p:cNvSpPr txBox="1">
            <a:spLocks noGrp="1"/>
          </p:cNvSpPr>
          <p:nvPr>
            <p:ph type="title"/>
          </p:nvPr>
        </p:nvSpPr>
        <p:spPr>
          <a:xfrm>
            <a:off x="152400" y="5428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SUBMISSIONS</a:t>
            </a:r>
            <a:endParaRPr sz="3000" b="1"/>
          </a:p>
        </p:txBody>
      </p:sp>
      <p:pic>
        <p:nvPicPr>
          <p:cNvPr id="346" name="Google Shape;346;p32"/>
          <p:cNvPicPr preferRelativeResize="0"/>
          <p:nvPr/>
        </p:nvPicPr>
        <p:blipFill>
          <a:blip r:embed="rId3">
            <a:alphaModFix/>
          </a:blip>
          <a:stretch>
            <a:fillRect/>
          </a:stretch>
        </p:blipFill>
        <p:spPr>
          <a:xfrm>
            <a:off x="152400" y="1182475"/>
            <a:ext cx="8636917" cy="3808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3"/>
          <p:cNvSpPr txBox="1">
            <a:spLocks noGrp="1"/>
          </p:cNvSpPr>
          <p:nvPr>
            <p:ph type="title" idx="2"/>
          </p:nvPr>
        </p:nvSpPr>
        <p:spPr>
          <a:xfrm>
            <a:off x="1017350" y="459625"/>
            <a:ext cx="53265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USER-PROFILE PAGE </a:t>
            </a:r>
            <a:endParaRPr sz="3000" b="1"/>
          </a:p>
        </p:txBody>
      </p:sp>
      <p:sp>
        <p:nvSpPr>
          <p:cNvPr id="352" name="Google Shape;352;p33"/>
          <p:cNvSpPr txBox="1">
            <a:spLocks noGrp="1"/>
          </p:cNvSpPr>
          <p:nvPr>
            <p:ph type="title"/>
          </p:nvPr>
        </p:nvSpPr>
        <p:spPr>
          <a:xfrm>
            <a:off x="325775" y="1698956"/>
            <a:ext cx="3333300" cy="300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t>When the user is logged in and views the profile page, the user is able view their existing details as placeholder values and can update them and save them.</a:t>
            </a:r>
            <a:endParaRPr sz="1300" b="1"/>
          </a:p>
          <a:p>
            <a:pPr marL="0" lvl="0" indent="0" algn="l" rtl="0">
              <a:lnSpc>
                <a:spcPct val="115000"/>
              </a:lnSpc>
              <a:spcBef>
                <a:spcPts val="1600"/>
              </a:spcBef>
              <a:spcAft>
                <a:spcPts val="0"/>
              </a:spcAft>
              <a:buNone/>
            </a:pPr>
            <a:endParaRPr sz="1300" b="1"/>
          </a:p>
          <a:p>
            <a:pPr marL="0" lvl="0" indent="0" algn="l" rtl="0">
              <a:lnSpc>
                <a:spcPct val="115000"/>
              </a:lnSpc>
              <a:spcBef>
                <a:spcPts val="1600"/>
              </a:spcBef>
              <a:spcAft>
                <a:spcPts val="0"/>
              </a:spcAft>
              <a:buNone/>
            </a:pPr>
            <a:endParaRPr sz="1300" b="1">
              <a:solidFill>
                <a:schemeClr val="dk1"/>
              </a:solidFill>
            </a:endParaRPr>
          </a:p>
          <a:p>
            <a:pPr marL="0" lvl="0" indent="0" algn="l" rtl="0">
              <a:lnSpc>
                <a:spcPct val="115000"/>
              </a:lnSpc>
              <a:spcBef>
                <a:spcPts val="1600"/>
              </a:spcBef>
              <a:spcAft>
                <a:spcPts val="0"/>
              </a:spcAft>
              <a:buNone/>
            </a:pPr>
            <a:r>
              <a:rPr lang="en-GB" sz="1300" b="1">
                <a:solidFill>
                  <a:schemeClr val="dk1"/>
                </a:solidFill>
              </a:rPr>
              <a:t>The changes will be reflected in the DB and also in the state object. </a:t>
            </a:r>
            <a:endParaRPr sz="1300" b="1">
              <a:solidFill>
                <a:schemeClr val="dk1"/>
              </a:solidFill>
            </a:endParaRPr>
          </a:p>
          <a:p>
            <a:pPr marL="0" lvl="0" indent="0" algn="l" rtl="0">
              <a:lnSpc>
                <a:spcPct val="115000"/>
              </a:lnSpc>
              <a:spcBef>
                <a:spcPts val="1600"/>
              </a:spcBef>
              <a:spcAft>
                <a:spcPts val="1600"/>
              </a:spcAft>
              <a:buNone/>
            </a:pPr>
            <a:endParaRPr sz="1200" b="1">
              <a:solidFill>
                <a:srgbClr val="20124D"/>
              </a:solidFill>
            </a:endParaRPr>
          </a:p>
        </p:txBody>
      </p:sp>
      <p:grpSp>
        <p:nvGrpSpPr>
          <p:cNvPr id="353" name="Google Shape;353;p33"/>
          <p:cNvGrpSpPr/>
          <p:nvPr/>
        </p:nvGrpSpPr>
        <p:grpSpPr>
          <a:xfrm>
            <a:off x="3955889" y="1127122"/>
            <a:ext cx="4921112" cy="3317194"/>
            <a:chOff x="4547087" y="1535165"/>
            <a:chExt cx="4273653" cy="2923926"/>
          </a:xfrm>
        </p:grpSpPr>
        <p:sp>
          <p:nvSpPr>
            <p:cNvPr id="354" name="Google Shape;354;p33"/>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7" name="Google Shape;357;p33"/>
          <p:cNvPicPr preferRelativeResize="0"/>
          <p:nvPr/>
        </p:nvPicPr>
        <p:blipFill>
          <a:blip r:embed="rId3">
            <a:alphaModFix/>
          </a:blip>
          <a:stretch>
            <a:fillRect/>
          </a:stretch>
        </p:blipFill>
        <p:spPr>
          <a:xfrm>
            <a:off x="4082175" y="1191400"/>
            <a:ext cx="4668550" cy="3171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4"/>
          <p:cNvSpPr txBox="1">
            <a:spLocks noGrp="1"/>
          </p:cNvSpPr>
          <p:nvPr>
            <p:ph type="title"/>
          </p:nvPr>
        </p:nvSpPr>
        <p:spPr>
          <a:xfrm>
            <a:off x="707725" y="34950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PREMIUM OFFERING</a:t>
            </a:r>
            <a:endParaRPr sz="3000" b="1"/>
          </a:p>
        </p:txBody>
      </p:sp>
      <p:pic>
        <p:nvPicPr>
          <p:cNvPr id="363" name="Google Shape;363;p34"/>
          <p:cNvPicPr preferRelativeResize="0"/>
          <p:nvPr/>
        </p:nvPicPr>
        <p:blipFill>
          <a:blip r:embed="rId3">
            <a:alphaModFix/>
          </a:blip>
          <a:stretch>
            <a:fillRect/>
          </a:stretch>
        </p:blipFill>
        <p:spPr>
          <a:xfrm>
            <a:off x="2555500" y="993150"/>
            <a:ext cx="3343352" cy="1687950"/>
          </a:xfrm>
          <a:prstGeom prst="rect">
            <a:avLst/>
          </a:prstGeom>
          <a:noFill/>
          <a:ln>
            <a:noFill/>
          </a:ln>
        </p:spPr>
      </p:pic>
      <p:pic>
        <p:nvPicPr>
          <p:cNvPr id="364" name="Google Shape;364;p34"/>
          <p:cNvPicPr preferRelativeResize="0"/>
          <p:nvPr/>
        </p:nvPicPr>
        <p:blipFill>
          <a:blip r:embed="rId4">
            <a:alphaModFix/>
          </a:blip>
          <a:stretch>
            <a:fillRect/>
          </a:stretch>
        </p:blipFill>
        <p:spPr>
          <a:xfrm>
            <a:off x="762500" y="2938639"/>
            <a:ext cx="3232826" cy="1789061"/>
          </a:xfrm>
          <a:prstGeom prst="rect">
            <a:avLst/>
          </a:prstGeom>
          <a:noFill/>
          <a:ln>
            <a:noFill/>
          </a:ln>
        </p:spPr>
      </p:pic>
      <p:pic>
        <p:nvPicPr>
          <p:cNvPr id="365" name="Google Shape;365;p34"/>
          <p:cNvPicPr preferRelativeResize="0"/>
          <p:nvPr/>
        </p:nvPicPr>
        <p:blipFill>
          <a:blip r:embed="rId5">
            <a:alphaModFix/>
          </a:blip>
          <a:stretch>
            <a:fillRect/>
          </a:stretch>
        </p:blipFill>
        <p:spPr>
          <a:xfrm>
            <a:off x="4572000" y="2938650"/>
            <a:ext cx="3343351" cy="1789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txBox="1">
            <a:spLocks noGrp="1"/>
          </p:cNvSpPr>
          <p:nvPr>
            <p:ph type="title" idx="2"/>
          </p:nvPr>
        </p:nvSpPr>
        <p:spPr>
          <a:xfrm>
            <a:off x="1017350" y="459625"/>
            <a:ext cx="53265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ADMIN DASHBOARD</a:t>
            </a:r>
            <a:endParaRPr sz="3000" b="1"/>
          </a:p>
        </p:txBody>
      </p:sp>
      <p:sp>
        <p:nvSpPr>
          <p:cNvPr id="371" name="Google Shape;371;p35"/>
          <p:cNvSpPr txBox="1">
            <a:spLocks noGrp="1"/>
          </p:cNvSpPr>
          <p:nvPr>
            <p:ph type="title"/>
          </p:nvPr>
        </p:nvSpPr>
        <p:spPr>
          <a:xfrm>
            <a:off x="325775" y="1424200"/>
            <a:ext cx="2692200" cy="327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t>ADMIN DASHBOARD works as the navigation to Total Users, Total Problems and Total Submissions. </a:t>
            </a:r>
            <a:endParaRPr sz="1300" b="1"/>
          </a:p>
          <a:p>
            <a:pPr marL="0" lvl="0" indent="0" algn="l" rtl="0">
              <a:lnSpc>
                <a:spcPct val="115000"/>
              </a:lnSpc>
              <a:spcBef>
                <a:spcPts val="1600"/>
              </a:spcBef>
              <a:spcAft>
                <a:spcPts val="0"/>
              </a:spcAft>
              <a:buNone/>
            </a:pPr>
            <a:endParaRPr sz="1300" b="1"/>
          </a:p>
          <a:p>
            <a:pPr marL="0" lvl="0" indent="0" algn="l" rtl="0">
              <a:lnSpc>
                <a:spcPct val="115000"/>
              </a:lnSpc>
              <a:spcBef>
                <a:spcPts val="1600"/>
              </a:spcBef>
              <a:spcAft>
                <a:spcPts val="0"/>
              </a:spcAft>
              <a:buNone/>
            </a:pPr>
            <a:endParaRPr sz="1300" b="1">
              <a:solidFill>
                <a:schemeClr val="dk1"/>
              </a:solidFill>
            </a:endParaRPr>
          </a:p>
          <a:p>
            <a:pPr marL="0" lvl="0" indent="0" algn="l" rtl="0">
              <a:lnSpc>
                <a:spcPct val="115000"/>
              </a:lnSpc>
              <a:spcBef>
                <a:spcPts val="1600"/>
              </a:spcBef>
              <a:spcAft>
                <a:spcPts val="0"/>
              </a:spcAft>
              <a:buNone/>
            </a:pPr>
            <a:r>
              <a:rPr lang="en-GB" sz="1300" b="1">
                <a:solidFill>
                  <a:schemeClr val="dk1"/>
                </a:solidFill>
              </a:rPr>
              <a:t>Admin can also navigate to Set Problem, Update Problem</a:t>
            </a:r>
            <a:endParaRPr sz="1300" b="1">
              <a:solidFill>
                <a:schemeClr val="dk1"/>
              </a:solidFill>
            </a:endParaRPr>
          </a:p>
          <a:p>
            <a:pPr marL="0" lvl="0" indent="0" algn="l" rtl="0">
              <a:lnSpc>
                <a:spcPct val="115000"/>
              </a:lnSpc>
              <a:spcBef>
                <a:spcPts val="1600"/>
              </a:spcBef>
              <a:spcAft>
                <a:spcPts val="1600"/>
              </a:spcAft>
              <a:buNone/>
            </a:pPr>
            <a:endParaRPr sz="1200" b="1">
              <a:solidFill>
                <a:srgbClr val="20124D"/>
              </a:solidFill>
            </a:endParaRPr>
          </a:p>
        </p:txBody>
      </p:sp>
      <p:grpSp>
        <p:nvGrpSpPr>
          <p:cNvPr id="372" name="Google Shape;372;p35"/>
          <p:cNvGrpSpPr/>
          <p:nvPr/>
        </p:nvGrpSpPr>
        <p:grpSpPr>
          <a:xfrm>
            <a:off x="3240450" y="1127122"/>
            <a:ext cx="5636521" cy="3317194"/>
            <a:chOff x="4547087" y="1535165"/>
            <a:chExt cx="4273653" cy="2923926"/>
          </a:xfrm>
        </p:grpSpPr>
        <p:sp>
          <p:nvSpPr>
            <p:cNvPr id="373" name="Google Shape;373;p35"/>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6" name="Google Shape;376;p35"/>
          <p:cNvPicPr preferRelativeResize="0"/>
          <p:nvPr/>
        </p:nvPicPr>
        <p:blipFill>
          <a:blip r:embed="rId3">
            <a:alphaModFix/>
          </a:blip>
          <a:stretch>
            <a:fillRect/>
          </a:stretch>
        </p:blipFill>
        <p:spPr>
          <a:xfrm>
            <a:off x="3356425" y="1250175"/>
            <a:ext cx="5426899" cy="3082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4130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Overview</a:t>
            </a:r>
            <a:endParaRPr sz="3000" b="1"/>
          </a:p>
        </p:txBody>
      </p:sp>
      <p:sp>
        <p:nvSpPr>
          <p:cNvPr id="235" name="Google Shape;23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a:latin typeface="Montserrat SemiBold"/>
                <a:ea typeface="Montserrat SemiBold"/>
                <a:cs typeface="Montserrat SemiBold"/>
                <a:sym typeface="Montserrat SemiBold"/>
              </a:rPr>
              <a:t>Leetify is an online platform that provides a collection of coding challenges to help developers prepare for technical interviews. The platform offers a wide range of problems that cover various data structures and algorithms, such as arrays, linked lists, trees, graphs, dynamic programming, and more. Leetify can be used by many software engineers, developers, and students who want to enhance their problem-solving and coding skills. It can also be commonly used as a tool for technical interviews, where candidates are often asked to solve coding problems similar to those found on Leetify. </a:t>
            </a:r>
            <a:endParaRPr sz="1500">
              <a:latin typeface="Montserrat SemiBold"/>
              <a:ea typeface="Montserrat SemiBold"/>
              <a:cs typeface="Montserrat SemiBold"/>
              <a:sym typeface="Montserr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6"/>
          <p:cNvSpPr txBox="1">
            <a:spLocks noGrp="1"/>
          </p:cNvSpPr>
          <p:nvPr>
            <p:ph type="title" idx="2"/>
          </p:nvPr>
        </p:nvSpPr>
        <p:spPr>
          <a:xfrm>
            <a:off x="1065475" y="459500"/>
            <a:ext cx="76665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SET PROBLEM </a:t>
            </a:r>
            <a:endParaRPr sz="3000" b="1"/>
          </a:p>
        </p:txBody>
      </p:sp>
      <p:grpSp>
        <p:nvGrpSpPr>
          <p:cNvPr id="382" name="Google Shape;382;p36"/>
          <p:cNvGrpSpPr/>
          <p:nvPr/>
        </p:nvGrpSpPr>
        <p:grpSpPr>
          <a:xfrm>
            <a:off x="232545" y="1192219"/>
            <a:ext cx="8653721" cy="3664264"/>
            <a:chOff x="4547087" y="1535165"/>
            <a:chExt cx="4273653" cy="2923926"/>
          </a:xfrm>
        </p:grpSpPr>
        <p:sp>
          <p:nvSpPr>
            <p:cNvPr id="383" name="Google Shape;383;p36"/>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6" name="Google Shape;386;p36"/>
          <p:cNvPicPr preferRelativeResize="0"/>
          <p:nvPr/>
        </p:nvPicPr>
        <p:blipFill>
          <a:blip r:embed="rId3">
            <a:alphaModFix/>
          </a:blip>
          <a:stretch>
            <a:fillRect/>
          </a:stretch>
        </p:blipFill>
        <p:spPr>
          <a:xfrm>
            <a:off x="345775" y="1298525"/>
            <a:ext cx="8289499" cy="3451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7"/>
          <p:cNvSpPr txBox="1">
            <a:spLocks noGrp="1"/>
          </p:cNvSpPr>
          <p:nvPr>
            <p:ph type="title" idx="2"/>
          </p:nvPr>
        </p:nvSpPr>
        <p:spPr>
          <a:xfrm>
            <a:off x="1065475" y="459500"/>
            <a:ext cx="76665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UPDATE PROBLEM </a:t>
            </a:r>
            <a:endParaRPr sz="3000" b="1"/>
          </a:p>
        </p:txBody>
      </p:sp>
      <p:grpSp>
        <p:nvGrpSpPr>
          <p:cNvPr id="392" name="Google Shape;392;p37"/>
          <p:cNvGrpSpPr/>
          <p:nvPr/>
        </p:nvGrpSpPr>
        <p:grpSpPr>
          <a:xfrm>
            <a:off x="232545" y="1192219"/>
            <a:ext cx="8653721" cy="3664264"/>
            <a:chOff x="4547087" y="1535165"/>
            <a:chExt cx="4273653" cy="2923926"/>
          </a:xfrm>
        </p:grpSpPr>
        <p:sp>
          <p:nvSpPr>
            <p:cNvPr id="393" name="Google Shape;393;p37"/>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6" name="Google Shape;396;p37"/>
          <p:cNvPicPr preferRelativeResize="0"/>
          <p:nvPr/>
        </p:nvPicPr>
        <p:blipFill>
          <a:blip r:embed="rId3">
            <a:alphaModFix/>
          </a:blip>
          <a:stretch>
            <a:fillRect/>
          </a:stretch>
        </p:blipFill>
        <p:spPr>
          <a:xfrm>
            <a:off x="368950" y="1317850"/>
            <a:ext cx="8324350" cy="3393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8"/>
          <p:cNvSpPr txBox="1">
            <a:spLocks noGrp="1"/>
          </p:cNvSpPr>
          <p:nvPr>
            <p:ph type="title"/>
          </p:nvPr>
        </p:nvSpPr>
        <p:spPr>
          <a:xfrm>
            <a:off x="105255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COMING SOON :)</a:t>
            </a:r>
            <a:endParaRPr sz="3000" b="1"/>
          </a:p>
        </p:txBody>
      </p:sp>
      <p:grpSp>
        <p:nvGrpSpPr>
          <p:cNvPr id="402" name="Google Shape;402;p38"/>
          <p:cNvGrpSpPr/>
          <p:nvPr/>
        </p:nvGrpSpPr>
        <p:grpSpPr>
          <a:xfrm>
            <a:off x="1422522" y="1182447"/>
            <a:ext cx="5858950" cy="3654655"/>
            <a:chOff x="3553042" y="1657806"/>
            <a:chExt cx="3461100" cy="2671532"/>
          </a:xfrm>
        </p:grpSpPr>
        <p:sp>
          <p:nvSpPr>
            <p:cNvPr id="403" name="Google Shape;403;p38"/>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8"/>
          <p:cNvSpPr/>
          <p:nvPr/>
        </p:nvSpPr>
        <p:spPr>
          <a:xfrm flipH="1">
            <a:off x="6079436" y="3398094"/>
            <a:ext cx="570300" cy="950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38"/>
          <p:cNvPicPr preferRelativeResize="0"/>
          <p:nvPr/>
        </p:nvPicPr>
        <p:blipFill>
          <a:blip r:embed="rId3">
            <a:alphaModFix/>
          </a:blip>
          <a:stretch>
            <a:fillRect/>
          </a:stretch>
        </p:blipFill>
        <p:spPr>
          <a:xfrm>
            <a:off x="1490450" y="1298525"/>
            <a:ext cx="5704327" cy="2533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1123475" y="451750"/>
            <a:ext cx="37989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TARGET USERS</a:t>
            </a:r>
            <a:endParaRPr sz="3000" b="1"/>
          </a:p>
        </p:txBody>
      </p:sp>
      <p:sp>
        <p:nvSpPr>
          <p:cNvPr id="418" name="Google Shape;418;p39"/>
          <p:cNvSpPr txBox="1">
            <a:spLocks noGrp="1"/>
          </p:cNvSpPr>
          <p:nvPr>
            <p:ph type="body" idx="1"/>
          </p:nvPr>
        </p:nvSpPr>
        <p:spPr>
          <a:xfrm>
            <a:off x="1220150" y="1160425"/>
            <a:ext cx="3798900" cy="35511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GB" sz="1700">
                <a:latin typeface="Roboto"/>
                <a:ea typeface="Roboto"/>
                <a:cs typeface="Roboto"/>
                <a:sym typeface="Roboto"/>
              </a:rPr>
              <a:t>Students</a:t>
            </a:r>
            <a:endParaRPr sz="1700">
              <a:latin typeface="Roboto"/>
              <a:ea typeface="Roboto"/>
              <a:cs typeface="Roboto"/>
              <a:sym typeface="Roboto"/>
            </a:endParaRPr>
          </a:p>
          <a:p>
            <a:pPr marL="0" lvl="0" indent="0" algn="l" rtl="0">
              <a:spcBef>
                <a:spcPts val="1500"/>
              </a:spcBef>
              <a:spcAft>
                <a:spcPts val="0"/>
              </a:spcAft>
              <a:buNone/>
            </a:pPr>
            <a:r>
              <a:rPr lang="en-GB" sz="1700">
                <a:latin typeface="Roboto"/>
                <a:ea typeface="Roboto"/>
                <a:cs typeface="Roboto"/>
                <a:sym typeface="Roboto"/>
              </a:rPr>
              <a:t>Job seekers</a:t>
            </a:r>
            <a:endParaRPr sz="1700">
              <a:latin typeface="Roboto"/>
              <a:ea typeface="Roboto"/>
              <a:cs typeface="Roboto"/>
              <a:sym typeface="Roboto"/>
            </a:endParaRPr>
          </a:p>
          <a:p>
            <a:pPr marL="0" lvl="0" indent="0" algn="l" rtl="0">
              <a:spcBef>
                <a:spcPts val="1500"/>
              </a:spcBef>
              <a:spcAft>
                <a:spcPts val="0"/>
              </a:spcAft>
              <a:buNone/>
            </a:pPr>
            <a:r>
              <a:rPr lang="en-GB" sz="1700">
                <a:latin typeface="Roboto"/>
                <a:ea typeface="Roboto"/>
                <a:cs typeface="Roboto"/>
                <a:sym typeface="Roboto"/>
              </a:rPr>
              <a:t>Professional developers</a:t>
            </a:r>
            <a:endParaRPr sz="1700">
              <a:latin typeface="Roboto"/>
              <a:ea typeface="Roboto"/>
              <a:cs typeface="Roboto"/>
              <a:sym typeface="Roboto"/>
            </a:endParaRPr>
          </a:p>
          <a:p>
            <a:pPr marL="0" lvl="0" indent="0" algn="l" rtl="0">
              <a:spcBef>
                <a:spcPts val="1500"/>
              </a:spcBef>
              <a:spcAft>
                <a:spcPts val="1500"/>
              </a:spcAft>
              <a:buNone/>
            </a:pPr>
            <a:r>
              <a:rPr lang="en-GB" sz="1700">
                <a:latin typeface="Roboto"/>
                <a:ea typeface="Roboto"/>
                <a:cs typeface="Roboto"/>
                <a:sym typeface="Roboto"/>
              </a:rPr>
              <a:t>Competitive programmers</a:t>
            </a:r>
            <a:endParaRPr sz="1800"/>
          </a:p>
        </p:txBody>
      </p:sp>
      <p:pic>
        <p:nvPicPr>
          <p:cNvPr id="419" name="Google Shape;419;p39"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420" name="Google Shape;420;p39"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421" name="Google Shape;421;p39"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422" name="Google Shape;422;p3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0"/>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
        <p:nvSpPr>
          <p:cNvPr id="428" name="Google Shape;428;p40"/>
          <p:cNvSpPr txBox="1">
            <a:spLocks noGrp="1"/>
          </p:cNvSpPr>
          <p:nvPr>
            <p:ph type="body" idx="1"/>
          </p:nvPr>
        </p:nvSpPr>
        <p:spPr>
          <a:xfrm>
            <a:off x="645300" y="2644025"/>
            <a:ext cx="3063300" cy="9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Montserrat SemiBold"/>
                <a:ea typeface="Montserrat SemiBold"/>
                <a:cs typeface="Montserrat SemiBold"/>
                <a:sym typeface="Montserrat SemiBold"/>
              </a:rPr>
              <a:t>NAVIGATION</a:t>
            </a:r>
            <a:endParaRPr sz="1800">
              <a:latin typeface="Montserrat SemiBold"/>
              <a:ea typeface="Montserrat SemiBold"/>
              <a:cs typeface="Montserrat SemiBold"/>
              <a:sym typeface="Montserrat SemiBold"/>
            </a:endParaRPr>
          </a:p>
        </p:txBody>
      </p:sp>
      <p:pic>
        <p:nvPicPr>
          <p:cNvPr id="241" name="Google Shape;241;p19"/>
          <p:cNvPicPr preferRelativeResize="0"/>
          <p:nvPr/>
        </p:nvPicPr>
        <p:blipFill>
          <a:blip r:embed="rId3">
            <a:alphaModFix/>
          </a:blip>
          <a:stretch>
            <a:fillRect/>
          </a:stretch>
        </p:blipFill>
        <p:spPr>
          <a:xfrm>
            <a:off x="1593025" y="1424225"/>
            <a:ext cx="5764600" cy="3257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Montserrat SemiBold"/>
                <a:ea typeface="Montserrat SemiBold"/>
                <a:cs typeface="Montserrat SemiBold"/>
                <a:sym typeface="Montserrat SemiBold"/>
              </a:rPr>
              <a:t>SCHEMA</a:t>
            </a:r>
            <a:endParaRPr sz="1800">
              <a:latin typeface="Montserrat SemiBold"/>
              <a:ea typeface="Montserrat SemiBold"/>
              <a:cs typeface="Montserrat SemiBold"/>
              <a:sym typeface="Montserrat SemiBold"/>
            </a:endParaRPr>
          </a:p>
        </p:txBody>
      </p:sp>
      <p:pic>
        <p:nvPicPr>
          <p:cNvPr id="247" name="Google Shape;247;p20"/>
          <p:cNvPicPr preferRelativeResize="0"/>
          <p:nvPr/>
        </p:nvPicPr>
        <p:blipFill>
          <a:blip r:embed="rId3">
            <a:alphaModFix/>
          </a:blip>
          <a:stretch>
            <a:fillRect/>
          </a:stretch>
        </p:blipFill>
        <p:spPr>
          <a:xfrm>
            <a:off x="1297500" y="1229525"/>
            <a:ext cx="7344774" cy="3413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036050" y="393750"/>
            <a:ext cx="7300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Montserrat SemiBold"/>
                <a:ea typeface="Montserrat SemiBold"/>
                <a:cs typeface="Montserrat SemiBold"/>
                <a:sym typeface="Montserrat SemiBold"/>
              </a:rPr>
              <a:t>USER FUNCTIONALITY</a:t>
            </a:r>
            <a:endParaRPr sz="1200">
              <a:latin typeface="Montserrat SemiBold"/>
              <a:ea typeface="Montserrat SemiBold"/>
              <a:cs typeface="Montserrat SemiBold"/>
              <a:sym typeface="Montserrat SemiBold"/>
            </a:endParaRPr>
          </a:p>
        </p:txBody>
      </p:sp>
      <p:pic>
        <p:nvPicPr>
          <p:cNvPr id="253" name="Google Shape;253;p21"/>
          <p:cNvPicPr preferRelativeResize="0"/>
          <p:nvPr/>
        </p:nvPicPr>
        <p:blipFill>
          <a:blip r:embed="rId3">
            <a:alphaModFix/>
          </a:blip>
          <a:stretch>
            <a:fillRect/>
          </a:stretch>
        </p:blipFill>
        <p:spPr>
          <a:xfrm>
            <a:off x="949450" y="1404875"/>
            <a:ext cx="7637624" cy="3058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026375" y="393750"/>
            <a:ext cx="7310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Montserrat SemiBold"/>
                <a:ea typeface="Montserrat SemiBold"/>
                <a:cs typeface="Montserrat SemiBold"/>
                <a:sym typeface="Montserrat SemiBold"/>
              </a:rPr>
              <a:t>ADMIN FUNCTIONALITY</a:t>
            </a:r>
            <a:endParaRPr sz="1200">
              <a:latin typeface="Montserrat SemiBold"/>
              <a:ea typeface="Montserrat SemiBold"/>
              <a:cs typeface="Montserrat SemiBold"/>
              <a:sym typeface="Montserrat SemiBold"/>
            </a:endParaRPr>
          </a:p>
        </p:txBody>
      </p:sp>
      <p:pic>
        <p:nvPicPr>
          <p:cNvPr id="259" name="Google Shape;259;p22"/>
          <p:cNvPicPr preferRelativeResize="0"/>
          <p:nvPr/>
        </p:nvPicPr>
        <p:blipFill>
          <a:blip r:embed="rId3">
            <a:alphaModFix/>
          </a:blip>
          <a:stretch>
            <a:fillRect/>
          </a:stretch>
        </p:blipFill>
        <p:spPr>
          <a:xfrm>
            <a:off x="949450" y="1404875"/>
            <a:ext cx="7637624" cy="3058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707725" y="34950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HOME PAGE</a:t>
            </a:r>
            <a:endParaRPr sz="3000" b="1"/>
          </a:p>
        </p:txBody>
      </p:sp>
      <p:pic>
        <p:nvPicPr>
          <p:cNvPr id="265" name="Google Shape;265;p23"/>
          <p:cNvPicPr preferRelativeResize="0"/>
          <p:nvPr/>
        </p:nvPicPr>
        <p:blipFill>
          <a:blip r:embed="rId3">
            <a:alphaModFix/>
          </a:blip>
          <a:stretch>
            <a:fillRect/>
          </a:stretch>
        </p:blipFill>
        <p:spPr>
          <a:xfrm>
            <a:off x="5021612" y="1014675"/>
            <a:ext cx="3067126" cy="1895000"/>
          </a:xfrm>
          <a:prstGeom prst="rect">
            <a:avLst/>
          </a:prstGeom>
          <a:noFill/>
          <a:ln>
            <a:noFill/>
          </a:ln>
        </p:spPr>
      </p:pic>
      <p:pic>
        <p:nvPicPr>
          <p:cNvPr id="266" name="Google Shape;266;p23"/>
          <p:cNvPicPr preferRelativeResize="0"/>
          <p:nvPr/>
        </p:nvPicPr>
        <p:blipFill>
          <a:blip r:embed="rId4">
            <a:alphaModFix/>
          </a:blip>
          <a:stretch>
            <a:fillRect/>
          </a:stretch>
        </p:blipFill>
        <p:spPr>
          <a:xfrm>
            <a:off x="821050" y="3087650"/>
            <a:ext cx="3492526" cy="1755124"/>
          </a:xfrm>
          <a:prstGeom prst="rect">
            <a:avLst/>
          </a:prstGeom>
          <a:noFill/>
          <a:ln>
            <a:noFill/>
          </a:ln>
        </p:spPr>
      </p:pic>
      <p:pic>
        <p:nvPicPr>
          <p:cNvPr id="267" name="Google Shape;267;p23"/>
          <p:cNvPicPr preferRelativeResize="0"/>
          <p:nvPr/>
        </p:nvPicPr>
        <p:blipFill>
          <a:blip r:embed="rId5">
            <a:alphaModFix/>
          </a:blip>
          <a:stretch>
            <a:fillRect/>
          </a:stretch>
        </p:blipFill>
        <p:spPr>
          <a:xfrm>
            <a:off x="5021600" y="3235975"/>
            <a:ext cx="3067149" cy="1606800"/>
          </a:xfrm>
          <a:prstGeom prst="rect">
            <a:avLst/>
          </a:prstGeom>
          <a:noFill/>
          <a:ln>
            <a:noFill/>
          </a:ln>
        </p:spPr>
      </p:pic>
      <p:pic>
        <p:nvPicPr>
          <p:cNvPr id="268" name="Google Shape;268;p23"/>
          <p:cNvPicPr preferRelativeResize="0"/>
          <p:nvPr/>
        </p:nvPicPr>
        <p:blipFill>
          <a:blip r:embed="rId6">
            <a:alphaModFix/>
          </a:blip>
          <a:stretch>
            <a:fillRect/>
          </a:stretch>
        </p:blipFill>
        <p:spPr>
          <a:xfrm>
            <a:off x="690716" y="1014675"/>
            <a:ext cx="3622860" cy="189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707725" y="34950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PREMIUM OFFERING</a:t>
            </a:r>
            <a:endParaRPr sz="3000" b="1"/>
          </a:p>
        </p:txBody>
      </p:sp>
      <p:pic>
        <p:nvPicPr>
          <p:cNvPr id="274" name="Google Shape;274;p24"/>
          <p:cNvPicPr preferRelativeResize="0"/>
          <p:nvPr/>
        </p:nvPicPr>
        <p:blipFill>
          <a:blip r:embed="rId3">
            <a:alphaModFix/>
          </a:blip>
          <a:stretch>
            <a:fillRect/>
          </a:stretch>
        </p:blipFill>
        <p:spPr>
          <a:xfrm>
            <a:off x="2555500" y="993150"/>
            <a:ext cx="3343352" cy="1687950"/>
          </a:xfrm>
          <a:prstGeom prst="rect">
            <a:avLst/>
          </a:prstGeom>
          <a:noFill/>
          <a:ln>
            <a:noFill/>
          </a:ln>
        </p:spPr>
      </p:pic>
      <p:pic>
        <p:nvPicPr>
          <p:cNvPr id="275" name="Google Shape;275;p24"/>
          <p:cNvPicPr preferRelativeResize="0"/>
          <p:nvPr/>
        </p:nvPicPr>
        <p:blipFill>
          <a:blip r:embed="rId4">
            <a:alphaModFix/>
          </a:blip>
          <a:stretch>
            <a:fillRect/>
          </a:stretch>
        </p:blipFill>
        <p:spPr>
          <a:xfrm>
            <a:off x="762500" y="2938639"/>
            <a:ext cx="3232826" cy="1789061"/>
          </a:xfrm>
          <a:prstGeom prst="rect">
            <a:avLst/>
          </a:prstGeom>
          <a:noFill/>
          <a:ln>
            <a:noFill/>
          </a:ln>
        </p:spPr>
      </p:pic>
      <p:pic>
        <p:nvPicPr>
          <p:cNvPr id="276" name="Google Shape;276;p24"/>
          <p:cNvPicPr preferRelativeResize="0"/>
          <p:nvPr/>
        </p:nvPicPr>
        <p:blipFill>
          <a:blip r:embed="rId5">
            <a:alphaModFix/>
          </a:blip>
          <a:stretch>
            <a:fillRect/>
          </a:stretch>
        </p:blipFill>
        <p:spPr>
          <a:xfrm>
            <a:off x="4572000" y="2938650"/>
            <a:ext cx="3343351" cy="178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422675" y="45585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SIGN IN &amp; SIGN UP PAGE</a:t>
            </a:r>
            <a:endParaRPr sz="3000"/>
          </a:p>
        </p:txBody>
      </p:sp>
      <p:pic>
        <p:nvPicPr>
          <p:cNvPr id="282" name="Google Shape;282;p25"/>
          <p:cNvPicPr preferRelativeResize="0"/>
          <p:nvPr/>
        </p:nvPicPr>
        <p:blipFill>
          <a:blip r:embed="rId3">
            <a:alphaModFix/>
          </a:blip>
          <a:stretch>
            <a:fillRect/>
          </a:stretch>
        </p:blipFill>
        <p:spPr>
          <a:xfrm>
            <a:off x="4950475" y="1694925"/>
            <a:ext cx="3994200" cy="2794126"/>
          </a:xfrm>
          <a:prstGeom prst="rect">
            <a:avLst/>
          </a:prstGeom>
          <a:noFill/>
          <a:ln>
            <a:noFill/>
          </a:ln>
        </p:spPr>
      </p:pic>
      <p:pic>
        <p:nvPicPr>
          <p:cNvPr id="283" name="Google Shape;283;p25"/>
          <p:cNvPicPr preferRelativeResize="0"/>
          <p:nvPr/>
        </p:nvPicPr>
        <p:blipFill>
          <a:blip r:embed="rId4">
            <a:alphaModFix/>
          </a:blip>
          <a:stretch>
            <a:fillRect/>
          </a:stretch>
        </p:blipFill>
        <p:spPr>
          <a:xfrm>
            <a:off x="340225" y="1694925"/>
            <a:ext cx="4099049" cy="2755449"/>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383</Words>
  <Application>Microsoft Office PowerPoint</Application>
  <PresentationFormat>On-screen Show (16:9)</PresentationFormat>
  <Paragraphs>53</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Roboto</vt:lpstr>
      <vt:lpstr>Montserrat</vt:lpstr>
      <vt:lpstr>Arial</vt:lpstr>
      <vt:lpstr>Lato</vt:lpstr>
      <vt:lpstr>Montserrat SemiBold</vt:lpstr>
      <vt:lpstr>Roboto Medium</vt:lpstr>
      <vt:lpstr>Focus</vt:lpstr>
      <vt:lpstr>LEETIFY - CODING PLATFORM</vt:lpstr>
      <vt:lpstr>Overview</vt:lpstr>
      <vt:lpstr>NAVIGATION</vt:lpstr>
      <vt:lpstr>SCHEMA</vt:lpstr>
      <vt:lpstr>USER FUNCTIONALITY</vt:lpstr>
      <vt:lpstr>ADMIN FUNCTIONALITY</vt:lpstr>
      <vt:lpstr>HOME PAGE</vt:lpstr>
      <vt:lpstr>PREMIUM OFFERING</vt:lpstr>
      <vt:lpstr>SIGN IN &amp; SIGN UP PAGE</vt:lpstr>
      <vt:lpstr>PAYMENT PAGE</vt:lpstr>
      <vt:lpstr>PAYMENT SUCCESS/FAIL</vt:lpstr>
      <vt:lpstr>USER-HOME PAGE </vt:lpstr>
      <vt:lpstr>USER DASHBOARD </vt:lpstr>
      <vt:lpstr>PROBLEMS</vt:lpstr>
      <vt:lpstr>CODE EDITOR</vt:lpstr>
      <vt:lpstr>SUBMISSIONS</vt:lpstr>
      <vt:lpstr>USER-PROFILE PAGE </vt:lpstr>
      <vt:lpstr>PREMIUM OFFERING</vt:lpstr>
      <vt:lpstr>ADMIN DASHBOARD</vt:lpstr>
      <vt:lpstr>SET PROBLEM </vt:lpstr>
      <vt:lpstr>UPDATE PROBLEM </vt:lpstr>
      <vt:lpstr>COMING SOON :)</vt:lpstr>
      <vt:lpstr>TARGET USERS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LEETIFY - CODING PLATFORM</dc:title>
  <cp:lastModifiedBy>Aish A</cp:lastModifiedBy>
  <cp:revision>2</cp:revision>
  <dcterms:modified xsi:type="dcterms:W3CDTF">2023-05-27T04:03:32Z</dcterms:modified>
</cp:coreProperties>
</file>